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Public Sans" charset="1" panose="00000000000000000000"/>
      <p:regular r:id="rId16"/>
    </p:embeddedFont>
    <p:embeddedFont>
      <p:font typeface="Public Sans Bold" charset="1" panose="00000000000000000000"/>
      <p:regular r:id="rId17"/>
    </p:embeddedFont>
    <p:embeddedFont>
      <p:font typeface="Public Sans Italics" charset="1" panose="00000000000000000000"/>
      <p:regular r:id="rId18"/>
    </p:embeddedFont>
    <p:embeddedFont>
      <p:font typeface="Public Sans Bold Italics" charset="1" panose="00000000000000000000"/>
      <p:regular r:id="rId19"/>
    </p:embeddedFont>
    <p:embeddedFont>
      <p:font typeface="Public Sans Thin" charset="1" panose="00000000000000000000"/>
      <p:regular r:id="rId20"/>
    </p:embeddedFont>
    <p:embeddedFont>
      <p:font typeface="Public Sans Thin Italics" charset="1" panose="00000000000000000000"/>
      <p:regular r:id="rId21"/>
    </p:embeddedFont>
    <p:embeddedFont>
      <p:font typeface="Public Sans Medium" charset="1" panose="00000000000000000000"/>
      <p:regular r:id="rId22"/>
    </p:embeddedFont>
    <p:embeddedFont>
      <p:font typeface="Public Sans Medium Italics" charset="1" panose="00000000000000000000"/>
      <p:regular r:id="rId23"/>
    </p:embeddedFont>
    <p:embeddedFont>
      <p:font typeface="Public Sans Heavy" charset="1" panose="00000000000000000000"/>
      <p:regular r:id="rId24"/>
    </p:embeddedFont>
    <p:embeddedFont>
      <p:font typeface="Public Sans Heavy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60" Target="slides/slide3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1.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2.pn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1775818" y="2134770"/>
            <a:ext cx="14380011" cy="165792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Giới thiệu dự án</a:t>
            </a:r>
          </a:p>
        </p:txBody>
      </p:sp>
      <p:sp>
        <p:nvSpPr>
          <p:cNvPr name="TextBox 18" id="18"/>
          <p:cNvSpPr txBox="true"/>
          <p:nvPr/>
        </p:nvSpPr>
        <p:spPr>
          <a:xfrm rot="0">
            <a:off x="3479567" y="4906557"/>
            <a:ext cx="11482124" cy="1545923"/>
          </a:xfrm>
          <a:prstGeom prst="rect">
            <a:avLst/>
          </a:prstGeom>
        </p:spPr>
        <p:txBody>
          <a:bodyPr anchor="t" rtlCol="false" tIns="0" lIns="0" bIns="0" rIns="0">
            <a:spAutoFit/>
          </a:bodyPr>
          <a:lstStyle/>
          <a:p>
            <a:pPr algn="ctr">
              <a:lnSpc>
                <a:spcPts val="5947"/>
              </a:lnSpc>
            </a:pPr>
            <a:r>
              <a:rPr lang="en-US" sz="5947" spc="-118">
                <a:solidFill>
                  <a:srgbClr val="000000"/>
                </a:solidFill>
                <a:latin typeface="DM Sans Bold"/>
              </a:rPr>
              <a:t>Nhóm 2: Phần mềm quản lý khu nghỉ dưỡng</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3043584" y="2323566"/>
            <a:ext cx="12018221" cy="7400383"/>
          </a:xfrm>
          <a:custGeom>
            <a:avLst/>
            <a:gdLst/>
            <a:ahLst/>
            <a:cxnLst/>
            <a:rect r="r" b="b" t="t" l="l"/>
            <a:pathLst>
              <a:path h="7400383" w="12018221">
                <a:moveTo>
                  <a:pt x="0" y="0"/>
                </a:moveTo>
                <a:lnTo>
                  <a:pt x="12018221" y="0"/>
                </a:lnTo>
                <a:lnTo>
                  <a:pt x="12018221" y="7400382"/>
                </a:lnTo>
                <a:lnTo>
                  <a:pt x="0" y="7400382"/>
                </a:lnTo>
                <a:lnTo>
                  <a:pt x="0" y="0"/>
                </a:lnTo>
                <a:close/>
              </a:path>
            </a:pathLst>
          </a:custGeom>
          <a:blipFill>
            <a:blip r:embed="rId3"/>
            <a:stretch>
              <a:fillRect l="0" t="0" r="0" b="0"/>
            </a:stretch>
          </a:blipFill>
        </p:spPr>
      </p:sp>
      <p:sp>
        <p:nvSpPr>
          <p:cNvPr name="TextBox 4" id="4"/>
          <p:cNvSpPr txBox="true"/>
          <p:nvPr/>
        </p:nvSpPr>
        <p:spPr>
          <a:xfrm rot="0">
            <a:off x="2647689" y="742950"/>
            <a:ext cx="12262177"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Sơ đồ cơ sở dữ liệu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2830300" y="4097655"/>
            <a:ext cx="12262177" cy="22821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Giao diện trang quản trị hệ thống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650146" y="261949"/>
            <a:ext cx="17187610" cy="9835042"/>
          </a:xfrm>
          <a:custGeom>
            <a:avLst/>
            <a:gdLst/>
            <a:ahLst/>
            <a:cxnLst/>
            <a:rect r="r" b="b" t="t" l="l"/>
            <a:pathLst>
              <a:path h="9835042" w="17187610">
                <a:moveTo>
                  <a:pt x="0" y="0"/>
                </a:moveTo>
                <a:lnTo>
                  <a:pt x="17187610" y="0"/>
                </a:lnTo>
                <a:lnTo>
                  <a:pt x="17187610" y="9835042"/>
                </a:lnTo>
                <a:lnTo>
                  <a:pt x="0" y="9835042"/>
                </a:lnTo>
                <a:lnTo>
                  <a:pt x="0" y="0"/>
                </a:lnTo>
                <a:close/>
              </a:path>
            </a:pathLst>
          </a:custGeom>
          <a:blipFill>
            <a:blip r:embed="rId3"/>
            <a:stretch>
              <a:fillRect l="-12477" t="0" r="-4774"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46607" y="502181"/>
            <a:ext cx="18194786" cy="8974199"/>
          </a:xfrm>
          <a:custGeom>
            <a:avLst/>
            <a:gdLst/>
            <a:ahLst/>
            <a:cxnLst/>
            <a:rect r="r" b="b" t="t" l="l"/>
            <a:pathLst>
              <a:path h="8974199" w="18194786">
                <a:moveTo>
                  <a:pt x="0" y="0"/>
                </a:moveTo>
                <a:lnTo>
                  <a:pt x="18194786" y="0"/>
                </a:lnTo>
                <a:lnTo>
                  <a:pt x="18194786" y="8974199"/>
                </a:lnTo>
                <a:lnTo>
                  <a:pt x="0" y="8974199"/>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52462"/>
            <a:ext cx="18288000" cy="8982075"/>
          </a:xfrm>
          <a:custGeom>
            <a:avLst/>
            <a:gdLst/>
            <a:ahLst/>
            <a:cxnLst/>
            <a:rect r="r" b="b" t="t" l="l"/>
            <a:pathLst>
              <a:path h="8982075" w="18288000">
                <a:moveTo>
                  <a:pt x="0" y="0"/>
                </a:moveTo>
                <a:lnTo>
                  <a:pt x="18288000" y="0"/>
                </a:lnTo>
                <a:lnTo>
                  <a:pt x="18288000" y="8982076"/>
                </a:lnTo>
                <a:lnTo>
                  <a:pt x="0" y="8982076"/>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557485"/>
            <a:ext cx="18498535" cy="9172030"/>
          </a:xfrm>
          <a:custGeom>
            <a:avLst/>
            <a:gdLst/>
            <a:ahLst/>
            <a:cxnLst/>
            <a:rect r="r" b="b" t="t" l="l"/>
            <a:pathLst>
              <a:path h="9172030" w="18498535">
                <a:moveTo>
                  <a:pt x="0" y="0"/>
                </a:moveTo>
                <a:lnTo>
                  <a:pt x="18498535" y="0"/>
                </a:lnTo>
                <a:lnTo>
                  <a:pt x="18498535" y="9172030"/>
                </a:lnTo>
                <a:lnTo>
                  <a:pt x="0" y="9172030"/>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61988"/>
            <a:ext cx="18288000" cy="8963025"/>
          </a:xfrm>
          <a:custGeom>
            <a:avLst/>
            <a:gdLst/>
            <a:ahLst/>
            <a:cxnLst/>
            <a:rect r="r" b="b" t="t" l="l"/>
            <a:pathLst>
              <a:path h="8963025" w="18288000">
                <a:moveTo>
                  <a:pt x="0" y="0"/>
                </a:moveTo>
                <a:lnTo>
                  <a:pt x="18288000" y="0"/>
                </a:lnTo>
                <a:lnTo>
                  <a:pt x="18288000" y="8963025"/>
                </a:lnTo>
                <a:lnTo>
                  <a:pt x="0" y="8963025"/>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90562"/>
            <a:ext cx="18288000" cy="8905875"/>
          </a:xfrm>
          <a:custGeom>
            <a:avLst/>
            <a:gdLst/>
            <a:ahLst/>
            <a:cxnLst/>
            <a:rect r="r" b="b" t="t" l="l"/>
            <a:pathLst>
              <a:path h="8905875" w="18288000">
                <a:moveTo>
                  <a:pt x="0" y="0"/>
                </a:moveTo>
                <a:lnTo>
                  <a:pt x="18288000" y="0"/>
                </a:lnTo>
                <a:lnTo>
                  <a:pt x="18288000" y="8905875"/>
                </a:lnTo>
                <a:lnTo>
                  <a:pt x="0" y="8905875"/>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52462"/>
            <a:ext cx="18288000" cy="8982075"/>
          </a:xfrm>
          <a:custGeom>
            <a:avLst/>
            <a:gdLst/>
            <a:ahLst/>
            <a:cxnLst/>
            <a:rect r="r" b="b" t="t" l="l"/>
            <a:pathLst>
              <a:path h="8982075" w="18288000">
                <a:moveTo>
                  <a:pt x="0" y="0"/>
                </a:moveTo>
                <a:lnTo>
                  <a:pt x="18288000" y="0"/>
                </a:lnTo>
                <a:lnTo>
                  <a:pt x="18288000" y="8982076"/>
                </a:lnTo>
                <a:lnTo>
                  <a:pt x="0" y="8982076"/>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23888"/>
            <a:ext cx="18288000" cy="9039225"/>
          </a:xfrm>
          <a:custGeom>
            <a:avLst/>
            <a:gdLst/>
            <a:ahLst/>
            <a:cxnLst/>
            <a:rect r="r" b="b" t="t" l="l"/>
            <a:pathLst>
              <a:path h="9039225" w="18288000">
                <a:moveTo>
                  <a:pt x="0" y="0"/>
                </a:moveTo>
                <a:lnTo>
                  <a:pt x="18288000" y="0"/>
                </a:lnTo>
                <a:lnTo>
                  <a:pt x="18288000" y="9039225"/>
                </a:lnTo>
                <a:lnTo>
                  <a:pt x="0" y="9039225"/>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1282116" y="-85320"/>
            <a:ext cx="9265741" cy="9765080"/>
          </a:xfrm>
          <a:custGeom>
            <a:avLst/>
            <a:gdLst/>
            <a:ahLst/>
            <a:cxnLst/>
            <a:rect r="r" b="b" t="t" l="l"/>
            <a:pathLst>
              <a:path h="9765080" w="9265741">
                <a:moveTo>
                  <a:pt x="0" y="0"/>
                </a:moveTo>
                <a:lnTo>
                  <a:pt x="9265741" y="0"/>
                </a:lnTo>
                <a:lnTo>
                  <a:pt x="9265741" y="9765080"/>
                </a:lnTo>
                <a:lnTo>
                  <a:pt x="0" y="9765080"/>
                </a:lnTo>
                <a:lnTo>
                  <a:pt x="0" y="0"/>
                </a:lnTo>
                <a:close/>
              </a:path>
            </a:pathLst>
          </a:custGeom>
          <a:blipFill>
            <a:blip r:embed="rId3"/>
            <a:stretch>
              <a:fillRect l="-13810" t="0" r="-71147" b="0"/>
            </a:stretch>
          </a:blipFill>
        </p:spPr>
      </p:sp>
      <p:sp>
        <p:nvSpPr>
          <p:cNvPr name="TextBox 4" id="4"/>
          <p:cNvSpPr txBox="true"/>
          <p:nvPr/>
        </p:nvSpPr>
        <p:spPr>
          <a:xfrm rot="0">
            <a:off x="572172" y="5334000"/>
            <a:ext cx="11029234"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Bài toán quản lý</a:t>
            </a:r>
          </a:p>
        </p:txBody>
      </p:sp>
      <p:sp>
        <p:nvSpPr>
          <p:cNvPr name="TextBox 5" id="5"/>
          <p:cNvSpPr txBox="true"/>
          <p:nvPr/>
        </p:nvSpPr>
        <p:spPr>
          <a:xfrm rot="0">
            <a:off x="267820" y="631811"/>
            <a:ext cx="13585792"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Mục tiêu của đề tài</a:t>
            </a:r>
          </a:p>
          <a:p>
            <a:pPr>
              <a:lnSpc>
                <a:spcPts val="8730"/>
              </a:lnSpc>
            </a:pPr>
          </a:p>
        </p:txBody>
      </p:sp>
      <p:sp>
        <p:nvSpPr>
          <p:cNvPr name="TextBox 6" id="6"/>
          <p:cNvSpPr txBox="true"/>
          <p:nvPr/>
        </p:nvSpPr>
        <p:spPr>
          <a:xfrm rot="0">
            <a:off x="728852" y="7203484"/>
            <a:ext cx="8894545" cy="2324100"/>
          </a:xfrm>
          <a:prstGeom prst="rect">
            <a:avLst/>
          </a:prstGeom>
        </p:spPr>
        <p:txBody>
          <a:bodyPr anchor="t" rtlCol="false" tIns="0" lIns="0" bIns="0" rIns="0">
            <a:spAutoFit/>
          </a:bodyPr>
          <a:lstStyle/>
          <a:p>
            <a:pPr>
              <a:lnSpc>
                <a:spcPts val="2699"/>
              </a:lnSpc>
            </a:pPr>
            <a:r>
              <a:rPr lang="en-US" sz="1999" spc="119">
                <a:solidFill>
                  <a:srgbClr val="000000"/>
                </a:solidFill>
                <a:latin typeface="DM Sans"/>
              </a:rPr>
              <a:t>Bài toán xây dựng phần mềm khu nghỉ dưỡng là một bài toán liên quan đến việc phát triển một ứng dụng phần mềm để quản lý hoạt động của một khu nghỉ dưỡng. Mục tiêu của phần mềm này là tối ưu hóa quá trình quản lý, đặt phòng, thanh toán, và cung cấp dịch vụ cho khách hàng trong khu nghỉ dưỡng.</a:t>
            </a:r>
          </a:p>
          <a:p>
            <a:pPr>
              <a:lnSpc>
                <a:spcPts val="2699"/>
              </a:lnSpc>
            </a:pPr>
          </a:p>
          <a:p>
            <a:pPr marL="0" indent="0" lvl="0">
              <a:lnSpc>
                <a:spcPts val="2699"/>
              </a:lnSpc>
              <a:spcBef>
                <a:spcPct val="0"/>
              </a:spcBef>
            </a:pPr>
          </a:p>
        </p:txBody>
      </p:sp>
      <p:sp>
        <p:nvSpPr>
          <p:cNvPr name="TextBox 7" id="7"/>
          <p:cNvSpPr txBox="true"/>
          <p:nvPr/>
        </p:nvSpPr>
        <p:spPr>
          <a:xfrm rot="0">
            <a:off x="404778" y="1755580"/>
            <a:ext cx="9675147" cy="2657475"/>
          </a:xfrm>
          <a:prstGeom prst="rect">
            <a:avLst/>
          </a:prstGeom>
        </p:spPr>
        <p:txBody>
          <a:bodyPr anchor="t" rtlCol="false" tIns="0" lIns="0" bIns="0" rIns="0">
            <a:spAutoFit/>
          </a:bodyPr>
          <a:lstStyle/>
          <a:p>
            <a:pPr>
              <a:lnSpc>
                <a:spcPts val="2699"/>
              </a:lnSpc>
            </a:pPr>
            <a:r>
              <a:rPr lang="en-US" sz="1999" spc="119">
                <a:solidFill>
                  <a:srgbClr val="000000"/>
                </a:solidFill>
                <a:latin typeface="DM Sans"/>
              </a:rPr>
              <a:t>- Mục tiêu chính là thiết kế và phát triển một phần mềm quản lý khu nghỉ dưỡng chuyên nghiệp và hiệu quả, đáp ứng được các yêu cầu cụ thể của ngành quản lý khu nghỉ dưỡng.</a:t>
            </a:r>
          </a:p>
          <a:p>
            <a:pPr>
              <a:lnSpc>
                <a:spcPts val="2699"/>
              </a:lnSpc>
            </a:pPr>
            <a:r>
              <a:rPr lang="en-US" sz="1999" spc="119">
                <a:solidFill>
                  <a:srgbClr val="000000"/>
                </a:solidFill>
                <a:latin typeface="DM Sans"/>
              </a:rPr>
              <a:t>- Tạo ra một phần mềm giúp quản lý các khía cạnh quan trọng của khu nghỉ dưỡng, bao gồm quản lý đặt phòng, quản lý tài khoản, quản lý các phòng, và quản lý dịch vụ, để đảm bảo sự hoạt động suôn sẻ và hiệu quả.</a:t>
            </a:r>
          </a:p>
          <a:p>
            <a:pPr marL="0" indent="0" lvl="0">
              <a:lnSpc>
                <a:spcPts val="2699"/>
              </a:lnSpc>
              <a:spcBef>
                <a:spcPct val="0"/>
              </a:spcBef>
            </a:pPr>
          </a:p>
        </p:txBody>
      </p:sp>
      <p:grpSp>
        <p:nvGrpSpPr>
          <p:cNvPr name="Group 8" id="8"/>
          <p:cNvGrpSpPr/>
          <p:nvPr/>
        </p:nvGrpSpPr>
        <p:grpSpPr>
          <a:xfrm rot="0">
            <a:off x="11282116" y="-85320"/>
            <a:ext cx="8277688" cy="10372320"/>
            <a:chOff x="0" y="0"/>
            <a:chExt cx="2180132" cy="2731805"/>
          </a:xfrm>
        </p:grpSpPr>
        <p:sp>
          <p:nvSpPr>
            <p:cNvPr name="Freeform 9" id="9"/>
            <p:cNvSpPr/>
            <p:nvPr/>
          </p:nvSpPr>
          <p:spPr>
            <a:xfrm flipH="false" flipV="false" rot="0">
              <a:off x="0" y="0"/>
              <a:ext cx="2180132" cy="2731805"/>
            </a:xfrm>
            <a:custGeom>
              <a:avLst/>
              <a:gdLst/>
              <a:ahLst/>
              <a:cxnLst/>
              <a:rect r="r" b="b" t="t" l="l"/>
              <a:pathLst>
                <a:path h="2731805" w="2180132">
                  <a:moveTo>
                    <a:pt x="0" y="0"/>
                  </a:moveTo>
                  <a:lnTo>
                    <a:pt x="2180132" y="0"/>
                  </a:lnTo>
                  <a:lnTo>
                    <a:pt x="2180132" y="2731805"/>
                  </a:lnTo>
                  <a:lnTo>
                    <a:pt x="0" y="2731805"/>
                  </a:lnTo>
                  <a:close/>
                </a:path>
              </a:pathLst>
            </a:custGeom>
            <a:solidFill>
              <a:srgbClr val="1F4F74">
                <a:alpha val="71765"/>
              </a:srgbClr>
            </a:solidFill>
          </p:spPr>
        </p:sp>
        <p:sp>
          <p:nvSpPr>
            <p:cNvPr name="TextBox 10" id="10"/>
            <p:cNvSpPr txBox="true"/>
            <p:nvPr/>
          </p:nvSpPr>
          <p:spPr>
            <a:xfrm>
              <a:off x="0" y="-38100"/>
              <a:ext cx="2180132" cy="276990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66750"/>
            <a:ext cx="18288000" cy="8953500"/>
          </a:xfrm>
          <a:custGeom>
            <a:avLst/>
            <a:gdLst/>
            <a:ahLst/>
            <a:cxnLst/>
            <a:rect r="r" b="b" t="t" l="l"/>
            <a:pathLst>
              <a:path h="8953500" w="18288000">
                <a:moveTo>
                  <a:pt x="0" y="0"/>
                </a:moveTo>
                <a:lnTo>
                  <a:pt x="18288000" y="0"/>
                </a:lnTo>
                <a:lnTo>
                  <a:pt x="18288000" y="8953500"/>
                </a:lnTo>
                <a:lnTo>
                  <a:pt x="0" y="8953500"/>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90562"/>
            <a:ext cx="18288000" cy="8905875"/>
          </a:xfrm>
          <a:custGeom>
            <a:avLst/>
            <a:gdLst/>
            <a:ahLst/>
            <a:cxnLst/>
            <a:rect r="r" b="b" t="t" l="l"/>
            <a:pathLst>
              <a:path h="8905875" w="18288000">
                <a:moveTo>
                  <a:pt x="0" y="0"/>
                </a:moveTo>
                <a:lnTo>
                  <a:pt x="18288000" y="0"/>
                </a:lnTo>
                <a:lnTo>
                  <a:pt x="18288000" y="8905875"/>
                </a:lnTo>
                <a:lnTo>
                  <a:pt x="0" y="8905875"/>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52462"/>
            <a:ext cx="18288000" cy="8982075"/>
          </a:xfrm>
          <a:custGeom>
            <a:avLst/>
            <a:gdLst/>
            <a:ahLst/>
            <a:cxnLst/>
            <a:rect r="r" b="b" t="t" l="l"/>
            <a:pathLst>
              <a:path h="8982075" w="18288000">
                <a:moveTo>
                  <a:pt x="0" y="0"/>
                </a:moveTo>
                <a:lnTo>
                  <a:pt x="18288000" y="0"/>
                </a:lnTo>
                <a:lnTo>
                  <a:pt x="18288000" y="8982076"/>
                </a:lnTo>
                <a:lnTo>
                  <a:pt x="0" y="8982076"/>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52462"/>
            <a:ext cx="18288000" cy="8982075"/>
          </a:xfrm>
          <a:custGeom>
            <a:avLst/>
            <a:gdLst/>
            <a:ahLst/>
            <a:cxnLst/>
            <a:rect r="r" b="b" t="t" l="l"/>
            <a:pathLst>
              <a:path h="8982075" w="18288000">
                <a:moveTo>
                  <a:pt x="0" y="0"/>
                </a:moveTo>
                <a:lnTo>
                  <a:pt x="18288000" y="0"/>
                </a:lnTo>
                <a:lnTo>
                  <a:pt x="18288000" y="8982075"/>
                </a:lnTo>
                <a:lnTo>
                  <a:pt x="0" y="8982075"/>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00345"/>
            <a:ext cx="18288000" cy="9086309"/>
          </a:xfrm>
          <a:custGeom>
            <a:avLst/>
            <a:gdLst/>
            <a:ahLst/>
            <a:cxnLst/>
            <a:rect r="r" b="b" t="t" l="l"/>
            <a:pathLst>
              <a:path h="9086309" w="18288000">
                <a:moveTo>
                  <a:pt x="0" y="0"/>
                </a:moveTo>
                <a:lnTo>
                  <a:pt x="18288000" y="0"/>
                </a:lnTo>
                <a:lnTo>
                  <a:pt x="18288000" y="9086310"/>
                </a:lnTo>
                <a:lnTo>
                  <a:pt x="0" y="9086310"/>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2297684" y="4650105"/>
            <a:ext cx="12262177"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Giao diện người dùng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66750"/>
            <a:ext cx="18288000" cy="8953500"/>
          </a:xfrm>
          <a:custGeom>
            <a:avLst/>
            <a:gdLst/>
            <a:ahLst/>
            <a:cxnLst/>
            <a:rect r="r" b="b" t="t" l="l"/>
            <a:pathLst>
              <a:path h="8953500" w="18288000">
                <a:moveTo>
                  <a:pt x="0" y="0"/>
                </a:moveTo>
                <a:lnTo>
                  <a:pt x="18288000" y="0"/>
                </a:lnTo>
                <a:lnTo>
                  <a:pt x="18288000" y="8953500"/>
                </a:lnTo>
                <a:lnTo>
                  <a:pt x="0" y="8953500"/>
                </a:lnTo>
                <a:lnTo>
                  <a:pt x="0" y="0"/>
                </a:lnTo>
                <a:close/>
              </a:path>
            </a:pathLst>
          </a:custGeom>
          <a:blipFill>
            <a:blip r:embed="rId3"/>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52462"/>
            <a:ext cx="18380459" cy="9027486"/>
          </a:xfrm>
          <a:custGeom>
            <a:avLst/>
            <a:gdLst/>
            <a:ahLst/>
            <a:cxnLst/>
            <a:rect r="r" b="b" t="t" l="l"/>
            <a:pathLst>
              <a:path h="9027486" w="18380459">
                <a:moveTo>
                  <a:pt x="0" y="0"/>
                </a:moveTo>
                <a:lnTo>
                  <a:pt x="18380459" y="0"/>
                </a:lnTo>
                <a:lnTo>
                  <a:pt x="18380459" y="9027486"/>
                </a:lnTo>
                <a:lnTo>
                  <a:pt x="0" y="9027486"/>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66750"/>
            <a:ext cx="18503493" cy="9059002"/>
          </a:xfrm>
          <a:custGeom>
            <a:avLst/>
            <a:gdLst/>
            <a:ahLst/>
            <a:cxnLst/>
            <a:rect r="r" b="b" t="t" l="l"/>
            <a:pathLst>
              <a:path h="9059002" w="18503493">
                <a:moveTo>
                  <a:pt x="0" y="0"/>
                </a:moveTo>
                <a:lnTo>
                  <a:pt x="18503493" y="0"/>
                </a:lnTo>
                <a:lnTo>
                  <a:pt x="18503493" y="9059002"/>
                </a:lnTo>
                <a:lnTo>
                  <a:pt x="0" y="9059002"/>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598011"/>
            <a:ext cx="18288000" cy="9090977"/>
          </a:xfrm>
          <a:custGeom>
            <a:avLst/>
            <a:gdLst/>
            <a:ahLst/>
            <a:cxnLst/>
            <a:rect r="r" b="b" t="t" l="l"/>
            <a:pathLst>
              <a:path h="9090977" w="18288000">
                <a:moveTo>
                  <a:pt x="0" y="0"/>
                </a:moveTo>
                <a:lnTo>
                  <a:pt x="18288000" y="0"/>
                </a:lnTo>
                <a:lnTo>
                  <a:pt x="18288000" y="9090978"/>
                </a:lnTo>
                <a:lnTo>
                  <a:pt x="0" y="9090978"/>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TextBox 3" id="3"/>
          <p:cNvSpPr txBox="true"/>
          <p:nvPr/>
        </p:nvSpPr>
        <p:spPr>
          <a:xfrm rot="0">
            <a:off x="1626691" y="291929"/>
            <a:ext cx="11468628"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Mô hình phát triền phần mềm ALIGE</a:t>
            </a:r>
          </a:p>
        </p:txBody>
      </p:sp>
      <p:grpSp>
        <p:nvGrpSpPr>
          <p:cNvPr name="Group 4" id="4"/>
          <p:cNvGrpSpPr/>
          <p:nvPr/>
        </p:nvGrpSpPr>
        <p:grpSpPr>
          <a:xfrm rot="0">
            <a:off x="10584193" y="2574119"/>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7" id="7"/>
          <p:cNvGrpSpPr/>
          <p:nvPr/>
        </p:nvGrpSpPr>
        <p:grpSpPr>
          <a:xfrm rot="0">
            <a:off x="10584193" y="5266206"/>
            <a:ext cx="6998061" cy="2561528"/>
            <a:chOff x="0" y="0"/>
            <a:chExt cx="2342659" cy="857492"/>
          </a:xfrm>
        </p:grpSpPr>
        <p:sp>
          <p:nvSpPr>
            <p:cNvPr name="Freeform 8" id="8"/>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9" id="9"/>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10584193" y="7961084"/>
            <a:ext cx="6998061" cy="2561528"/>
            <a:chOff x="0" y="0"/>
            <a:chExt cx="2342659" cy="857492"/>
          </a:xfrm>
        </p:grpSpPr>
        <p:sp>
          <p:nvSpPr>
            <p:cNvPr name="Freeform 11" id="11"/>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2" id="12"/>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Freeform 13" id="1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5" id="1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6" id="1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7" id="17"/>
          <p:cNvSpPr/>
          <p:nvPr/>
        </p:nvSpPr>
        <p:spPr>
          <a:xfrm flipH="false" flipV="false" rot="0">
            <a:off x="323317" y="2876317"/>
            <a:ext cx="10108476" cy="4955896"/>
          </a:xfrm>
          <a:custGeom>
            <a:avLst/>
            <a:gdLst/>
            <a:ahLst/>
            <a:cxnLst/>
            <a:rect r="r" b="b" t="t" l="l"/>
            <a:pathLst>
              <a:path h="4955896" w="10108476">
                <a:moveTo>
                  <a:pt x="0" y="0"/>
                </a:moveTo>
                <a:lnTo>
                  <a:pt x="10108476" y="0"/>
                </a:lnTo>
                <a:lnTo>
                  <a:pt x="10108476" y="4955896"/>
                </a:lnTo>
                <a:lnTo>
                  <a:pt x="0" y="4955896"/>
                </a:lnTo>
                <a:lnTo>
                  <a:pt x="0" y="0"/>
                </a:lnTo>
                <a:close/>
              </a:path>
            </a:pathLst>
          </a:custGeom>
          <a:blipFill>
            <a:blip r:embed="rId11"/>
            <a:stretch>
              <a:fillRect l="-4227" t="0" r="-1064" b="0"/>
            </a:stretch>
          </a:blipFill>
        </p:spPr>
      </p:sp>
      <p:sp>
        <p:nvSpPr>
          <p:cNvPr name="TextBox 18" id="18"/>
          <p:cNvSpPr txBox="true"/>
          <p:nvPr/>
        </p:nvSpPr>
        <p:spPr>
          <a:xfrm rot="0">
            <a:off x="11100377" y="3428159"/>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01.</a:t>
            </a:r>
          </a:p>
        </p:txBody>
      </p:sp>
      <p:sp>
        <p:nvSpPr>
          <p:cNvPr name="TextBox 19" id="19"/>
          <p:cNvSpPr txBox="true"/>
          <p:nvPr/>
        </p:nvSpPr>
        <p:spPr>
          <a:xfrm rot="0">
            <a:off x="11100377" y="6121642"/>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02.</a:t>
            </a:r>
          </a:p>
        </p:txBody>
      </p:sp>
      <p:sp>
        <p:nvSpPr>
          <p:cNvPr name="TextBox 20" id="20"/>
          <p:cNvSpPr txBox="true"/>
          <p:nvPr/>
        </p:nvSpPr>
        <p:spPr>
          <a:xfrm rot="0">
            <a:off x="11100377" y="8815124"/>
            <a:ext cx="1578952" cy="1034423"/>
          </a:xfrm>
          <a:prstGeom prst="rect">
            <a:avLst/>
          </a:prstGeom>
        </p:spPr>
        <p:txBody>
          <a:bodyPr anchor="t" rtlCol="false" tIns="0" lIns="0" bIns="0" rIns="0">
            <a:spAutoFit/>
          </a:bodyPr>
          <a:lstStyle/>
          <a:p>
            <a:pPr>
              <a:lnSpc>
                <a:spcPts val="7680"/>
              </a:lnSpc>
            </a:pPr>
            <a:r>
              <a:rPr lang="en-US" sz="8000" spc="-656">
                <a:solidFill>
                  <a:srgbClr val="000000"/>
                </a:solidFill>
                <a:latin typeface="DM Sans"/>
              </a:rPr>
              <a:t>03.</a:t>
            </a:r>
          </a:p>
        </p:txBody>
      </p:sp>
      <p:sp>
        <p:nvSpPr>
          <p:cNvPr name="TextBox 21" id="21"/>
          <p:cNvSpPr txBox="true"/>
          <p:nvPr/>
        </p:nvSpPr>
        <p:spPr>
          <a:xfrm rot="0">
            <a:off x="12827613" y="3134793"/>
            <a:ext cx="4132127" cy="1701165"/>
          </a:xfrm>
          <a:prstGeom prst="rect">
            <a:avLst/>
          </a:prstGeom>
        </p:spPr>
        <p:txBody>
          <a:bodyPr anchor="t" rtlCol="false" tIns="0" lIns="0" bIns="0" rIns="0">
            <a:spAutoFit/>
          </a:bodyPr>
          <a:lstStyle/>
          <a:p>
            <a:pPr algn="just">
              <a:lnSpc>
                <a:spcPts val="2295"/>
              </a:lnSpc>
            </a:pPr>
            <a:r>
              <a:rPr lang="en-US" sz="1700" spc="27">
                <a:solidFill>
                  <a:srgbClr val="000000"/>
                </a:solidFill>
                <a:latin typeface="DM Sans"/>
              </a:rPr>
              <a:t> Agile là phương pháp phát triển phần mềm linh hoạt dể làm sao đưa sản phẩm đến tay khách hàng càng nhanh càng tốt, là một hướng tiếp cận cụ thể cho việc quản lý dự án phần mềm. </a:t>
            </a:r>
          </a:p>
          <a:p>
            <a:pPr algn="just" marL="0" indent="0" lvl="0">
              <a:lnSpc>
                <a:spcPts val="2295"/>
              </a:lnSpc>
              <a:spcBef>
                <a:spcPct val="0"/>
              </a:spcBef>
            </a:pPr>
          </a:p>
        </p:txBody>
      </p:sp>
      <p:sp>
        <p:nvSpPr>
          <p:cNvPr name="TextBox 22" id="22"/>
          <p:cNvSpPr txBox="true"/>
          <p:nvPr/>
        </p:nvSpPr>
        <p:spPr>
          <a:xfrm rot="0">
            <a:off x="12827613" y="5828275"/>
            <a:ext cx="4132127" cy="1415415"/>
          </a:xfrm>
          <a:prstGeom prst="rect">
            <a:avLst/>
          </a:prstGeom>
        </p:spPr>
        <p:txBody>
          <a:bodyPr anchor="t" rtlCol="false" tIns="0" lIns="0" bIns="0" rIns="0">
            <a:spAutoFit/>
          </a:bodyPr>
          <a:lstStyle/>
          <a:p>
            <a:pPr algn="just">
              <a:lnSpc>
                <a:spcPts val="2295"/>
              </a:lnSpc>
            </a:pPr>
            <a:r>
              <a:rPr lang="en-US" sz="1700" spc="27">
                <a:solidFill>
                  <a:srgbClr val="000000"/>
                </a:solidFill>
                <a:latin typeface="DM Sans Medium"/>
              </a:rPr>
              <a:t> Phương pháp Agile tập trung vào việc chia nhỏ dự án thành các vòng lặp ngắn (sprints) và tạo ra các phiên bản phần mềm có khả năng hoạt động.</a:t>
            </a:r>
          </a:p>
          <a:p>
            <a:pPr algn="just" marL="0" indent="0" lvl="0">
              <a:lnSpc>
                <a:spcPts val="2295"/>
              </a:lnSpc>
              <a:spcBef>
                <a:spcPct val="0"/>
              </a:spcBef>
            </a:pPr>
          </a:p>
        </p:txBody>
      </p:sp>
      <p:sp>
        <p:nvSpPr>
          <p:cNvPr name="TextBox 23" id="23"/>
          <p:cNvSpPr txBox="true"/>
          <p:nvPr/>
        </p:nvSpPr>
        <p:spPr>
          <a:xfrm rot="0">
            <a:off x="12827613" y="8237309"/>
            <a:ext cx="4132127" cy="2272665"/>
          </a:xfrm>
          <a:prstGeom prst="rect">
            <a:avLst/>
          </a:prstGeom>
        </p:spPr>
        <p:txBody>
          <a:bodyPr anchor="t" rtlCol="false" tIns="0" lIns="0" bIns="0" rIns="0">
            <a:spAutoFit/>
          </a:bodyPr>
          <a:lstStyle/>
          <a:p>
            <a:pPr algn="just">
              <a:lnSpc>
                <a:spcPts val="2295"/>
              </a:lnSpc>
            </a:pPr>
            <a:r>
              <a:rPr lang="en-US" sz="1700" spc="27">
                <a:solidFill>
                  <a:srgbClr val="000000"/>
                </a:solidFill>
                <a:latin typeface="DM Sans Medium"/>
              </a:rPr>
              <a:t> Các phương pháp Agile phổ biến bao gồm Scrum và Kanban, trong đó Scrum sử dụng các sprint và các cuộc họp ngắn hàng ngày để theo dõi tiến độ, trong khi Kanban sử dụng các bảng công việc để quản lý quy trình phát triển.</a:t>
            </a:r>
          </a:p>
          <a:p>
            <a:pPr algn="just" marL="0" indent="0" lvl="0">
              <a:lnSpc>
                <a:spcPts val="2295"/>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57225"/>
            <a:ext cx="18288000" cy="8972550"/>
          </a:xfrm>
          <a:custGeom>
            <a:avLst/>
            <a:gdLst/>
            <a:ahLst/>
            <a:cxnLst/>
            <a:rect r="r" b="b" t="t" l="l"/>
            <a:pathLst>
              <a:path h="8972550" w="18288000">
                <a:moveTo>
                  <a:pt x="0" y="0"/>
                </a:moveTo>
                <a:lnTo>
                  <a:pt x="18288000" y="0"/>
                </a:lnTo>
                <a:lnTo>
                  <a:pt x="18288000" y="8972550"/>
                </a:lnTo>
                <a:lnTo>
                  <a:pt x="0" y="8972550"/>
                </a:lnTo>
                <a:lnTo>
                  <a:pt x="0" y="0"/>
                </a:lnTo>
                <a:close/>
              </a:path>
            </a:pathLst>
          </a:custGeom>
          <a:blipFill>
            <a:blip r:embed="rId3"/>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33933"/>
            <a:ext cx="18288000" cy="9019134"/>
          </a:xfrm>
          <a:custGeom>
            <a:avLst/>
            <a:gdLst/>
            <a:ahLst/>
            <a:cxnLst/>
            <a:rect r="r" b="b" t="t" l="l"/>
            <a:pathLst>
              <a:path h="9019134" w="18288000">
                <a:moveTo>
                  <a:pt x="0" y="0"/>
                </a:moveTo>
                <a:lnTo>
                  <a:pt x="18288000" y="0"/>
                </a:lnTo>
                <a:lnTo>
                  <a:pt x="18288000" y="9019134"/>
                </a:lnTo>
                <a:lnTo>
                  <a:pt x="0" y="9019134"/>
                </a:lnTo>
                <a:lnTo>
                  <a:pt x="0" y="0"/>
                </a:lnTo>
                <a:close/>
              </a:path>
            </a:pathLst>
          </a:custGeom>
          <a:blipFill>
            <a:blip r:embed="rId3"/>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2423163" y="1837823"/>
            <a:ext cx="13441673" cy="6611354"/>
          </a:xfrm>
          <a:custGeom>
            <a:avLst/>
            <a:gdLst/>
            <a:ahLst/>
            <a:cxnLst/>
            <a:rect r="r" b="b" t="t" l="l"/>
            <a:pathLst>
              <a:path h="6611354" w="13441673">
                <a:moveTo>
                  <a:pt x="0" y="0"/>
                </a:moveTo>
                <a:lnTo>
                  <a:pt x="13441674" y="0"/>
                </a:lnTo>
                <a:lnTo>
                  <a:pt x="13441674" y="6611354"/>
                </a:lnTo>
                <a:lnTo>
                  <a:pt x="0" y="6611354"/>
                </a:lnTo>
                <a:lnTo>
                  <a:pt x="0" y="0"/>
                </a:lnTo>
                <a:close/>
              </a:path>
            </a:pathLst>
          </a:custGeom>
          <a:blipFill>
            <a:blip r:embed="rId3"/>
            <a:stretch>
              <a:fillRect l="0" t="0" r="0" b="0"/>
            </a:stretch>
          </a:blipFill>
        </p:spPr>
      </p:sp>
      <p:sp>
        <p:nvSpPr>
          <p:cNvPr name="Freeform 4" id="4"/>
          <p:cNvSpPr/>
          <p:nvPr/>
        </p:nvSpPr>
        <p:spPr>
          <a:xfrm flipH="false" flipV="false" rot="0">
            <a:off x="0" y="896115"/>
            <a:ext cx="18288000" cy="8995044"/>
          </a:xfrm>
          <a:custGeom>
            <a:avLst/>
            <a:gdLst/>
            <a:ahLst/>
            <a:cxnLst/>
            <a:rect r="r" b="b" t="t" l="l"/>
            <a:pathLst>
              <a:path h="8995044" w="18288000">
                <a:moveTo>
                  <a:pt x="0" y="0"/>
                </a:moveTo>
                <a:lnTo>
                  <a:pt x="18288000" y="0"/>
                </a:lnTo>
                <a:lnTo>
                  <a:pt x="18288000" y="8995044"/>
                </a:lnTo>
                <a:lnTo>
                  <a:pt x="0" y="8995044"/>
                </a:lnTo>
                <a:lnTo>
                  <a:pt x="0" y="0"/>
                </a:lnTo>
                <a:close/>
              </a:path>
            </a:pathLst>
          </a:custGeom>
          <a:blipFill>
            <a:blip r:embed="rId4"/>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35894"/>
            <a:ext cx="18288000" cy="9015211"/>
          </a:xfrm>
          <a:custGeom>
            <a:avLst/>
            <a:gdLst/>
            <a:ahLst/>
            <a:cxnLst/>
            <a:rect r="r" b="b" t="t" l="l"/>
            <a:pathLst>
              <a:path h="9015211" w="18288000">
                <a:moveTo>
                  <a:pt x="0" y="0"/>
                </a:moveTo>
                <a:lnTo>
                  <a:pt x="18288000" y="0"/>
                </a:lnTo>
                <a:lnTo>
                  <a:pt x="18288000" y="9015212"/>
                </a:lnTo>
                <a:lnTo>
                  <a:pt x="0" y="9015212"/>
                </a:lnTo>
                <a:lnTo>
                  <a:pt x="0" y="0"/>
                </a:lnTo>
                <a:close/>
              </a:path>
            </a:pathLst>
          </a:custGeom>
          <a:blipFill>
            <a:blip r:embed="rId3"/>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0" y="600376"/>
            <a:ext cx="18288000" cy="9086248"/>
          </a:xfrm>
          <a:custGeom>
            <a:avLst/>
            <a:gdLst/>
            <a:ahLst/>
            <a:cxnLst/>
            <a:rect r="r" b="b" t="t" l="l"/>
            <a:pathLst>
              <a:path h="9086248" w="18288000">
                <a:moveTo>
                  <a:pt x="0" y="0"/>
                </a:moveTo>
                <a:lnTo>
                  <a:pt x="18288000" y="0"/>
                </a:lnTo>
                <a:lnTo>
                  <a:pt x="18288000" y="9086248"/>
                </a:lnTo>
                <a:lnTo>
                  <a:pt x="0" y="9086248"/>
                </a:lnTo>
                <a:lnTo>
                  <a:pt x="0" y="0"/>
                </a:lnTo>
                <a:close/>
              </a:path>
            </a:pathLst>
          </a:custGeom>
          <a:blipFill>
            <a:blip r:embed="rId3"/>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494697" y="2712052"/>
            <a:ext cx="15766431" cy="6559756"/>
          </a:xfrm>
          <a:custGeom>
            <a:avLst/>
            <a:gdLst/>
            <a:ahLst/>
            <a:cxnLst/>
            <a:rect r="r" b="b" t="t" l="l"/>
            <a:pathLst>
              <a:path h="6559756" w="15766431">
                <a:moveTo>
                  <a:pt x="0" y="0"/>
                </a:moveTo>
                <a:lnTo>
                  <a:pt x="15766431" y="0"/>
                </a:lnTo>
                <a:lnTo>
                  <a:pt x="15766431" y="6559756"/>
                </a:lnTo>
                <a:lnTo>
                  <a:pt x="0" y="6559756"/>
                </a:lnTo>
                <a:lnTo>
                  <a:pt x="0" y="0"/>
                </a:lnTo>
                <a:close/>
              </a:path>
            </a:pathLst>
          </a:custGeom>
          <a:blipFill>
            <a:blip r:embed="rId15"/>
            <a:stretch>
              <a:fillRect l="0" t="0" r="0" b="0"/>
            </a:stretch>
          </a:blipFill>
        </p:spPr>
      </p:sp>
      <p:sp>
        <p:nvSpPr>
          <p:cNvPr name="TextBox 10" id="10"/>
          <p:cNvSpPr txBox="true"/>
          <p:nvPr/>
        </p:nvSpPr>
        <p:spPr>
          <a:xfrm rot="0">
            <a:off x="4610760" y="400896"/>
            <a:ext cx="8822997" cy="22821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Quá trình thực hiện dự án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300930" y="2847093"/>
            <a:ext cx="11768189" cy="5779788"/>
          </a:xfrm>
          <a:custGeom>
            <a:avLst/>
            <a:gdLst/>
            <a:ahLst/>
            <a:cxnLst/>
            <a:rect r="r" b="b" t="t" l="l"/>
            <a:pathLst>
              <a:path h="5779788" w="11768189">
                <a:moveTo>
                  <a:pt x="0" y="0"/>
                </a:moveTo>
                <a:lnTo>
                  <a:pt x="11768189" y="0"/>
                </a:lnTo>
                <a:lnTo>
                  <a:pt x="11768189" y="5779788"/>
                </a:lnTo>
                <a:lnTo>
                  <a:pt x="0" y="5779788"/>
                </a:lnTo>
                <a:lnTo>
                  <a:pt x="0" y="0"/>
                </a:lnTo>
                <a:close/>
              </a:path>
            </a:pathLst>
          </a:custGeom>
          <a:blipFill>
            <a:blip r:embed="rId3"/>
            <a:stretch>
              <a:fillRect l="0" t="0" r="0" b="0"/>
            </a:stretch>
          </a:blipFill>
        </p:spPr>
      </p:sp>
      <p:sp>
        <p:nvSpPr>
          <p:cNvPr name="TextBox 4" id="4"/>
          <p:cNvSpPr txBox="true"/>
          <p:nvPr/>
        </p:nvSpPr>
        <p:spPr>
          <a:xfrm rot="0">
            <a:off x="1300930" y="404392"/>
            <a:ext cx="15686139"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Phân tích thiết kế hệ thống</a:t>
            </a:r>
          </a:p>
        </p:txBody>
      </p:sp>
      <p:sp>
        <p:nvSpPr>
          <p:cNvPr name="TextBox 5" id="5"/>
          <p:cNvSpPr txBox="true"/>
          <p:nvPr/>
        </p:nvSpPr>
        <p:spPr>
          <a:xfrm rot="0">
            <a:off x="1466638" y="2202469"/>
            <a:ext cx="15686139" cy="426847"/>
          </a:xfrm>
          <a:prstGeom prst="rect">
            <a:avLst/>
          </a:prstGeom>
        </p:spPr>
        <p:txBody>
          <a:bodyPr anchor="t" rtlCol="false" tIns="0" lIns="0" bIns="0" rIns="0">
            <a:spAutoFit/>
          </a:bodyPr>
          <a:lstStyle/>
          <a:p>
            <a:pPr marL="0" indent="0" lvl="1">
              <a:lnSpc>
                <a:spcPts val="3104"/>
              </a:lnSpc>
              <a:spcBef>
                <a:spcPct val="0"/>
              </a:spcBef>
            </a:pPr>
            <a:r>
              <a:rPr lang="en-US" sz="3200">
                <a:solidFill>
                  <a:srgbClr val="000000"/>
                </a:solidFill>
                <a:latin typeface="DM Sans Bold"/>
              </a:rPr>
              <a:t>Sơ đồ tổng quát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466638" y="2387318"/>
            <a:ext cx="11768189" cy="3472781"/>
          </a:xfrm>
          <a:custGeom>
            <a:avLst/>
            <a:gdLst/>
            <a:ahLst/>
            <a:cxnLst/>
            <a:rect r="r" b="b" t="t" l="l"/>
            <a:pathLst>
              <a:path h="3472781" w="11768189">
                <a:moveTo>
                  <a:pt x="0" y="0"/>
                </a:moveTo>
                <a:lnTo>
                  <a:pt x="11768188" y="0"/>
                </a:lnTo>
                <a:lnTo>
                  <a:pt x="11768188" y="3472781"/>
                </a:lnTo>
                <a:lnTo>
                  <a:pt x="0" y="3472781"/>
                </a:lnTo>
                <a:lnTo>
                  <a:pt x="0" y="0"/>
                </a:lnTo>
                <a:close/>
              </a:path>
            </a:pathLst>
          </a:custGeom>
          <a:blipFill>
            <a:blip r:embed="rId3"/>
            <a:stretch>
              <a:fillRect l="0" t="0" r="0" b="0"/>
            </a:stretch>
          </a:blipFill>
        </p:spPr>
      </p:sp>
      <p:sp>
        <p:nvSpPr>
          <p:cNvPr name="Freeform 4" id="4"/>
          <p:cNvSpPr/>
          <p:nvPr/>
        </p:nvSpPr>
        <p:spPr>
          <a:xfrm flipH="false" flipV="false" rot="0">
            <a:off x="1466638" y="6334245"/>
            <a:ext cx="11348119" cy="2924055"/>
          </a:xfrm>
          <a:custGeom>
            <a:avLst/>
            <a:gdLst/>
            <a:ahLst/>
            <a:cxnLst/>
            <a:rect r="r" b="b" t="t" l="l"/>
            <a:pathLst>
              <a:path h="2924055" w="11348119">
                <a:moveTo>
                  <a:pt x="0" y="0"/>
                </a:moveTo>
                <a:lnTo>
                  <a:pt x="11348119" y="0"/>
                </a:lnTo>
                <a:lnTo>
                  <a:pt x="11348119" y="2924055"/>
                </a:lnTo>
                <a:lnTo>
                  <a:pt x="0" y="2924055"/>
                </a:lnTo>
                <a:lnTo>
                  <a:pt x="0" y="0"/>
                </a:lnTo>
                <a:close/>
              </a:path>
            </a:pathLst>
          </a:custGeom>
          <a:blipFill>
            <a:blip r:embed="rId4"/>
            <a:stretch>
              <a:fillRect l="0" t="0" r="0" b="0"/>
            </a:stretch>
          </a:blipFill>
        </p:spPr>
      </p:sp>
      <p:sp>
        <p:nvSpPr>
          <p:cNvPr name="TextBox 5" id="5"/>
          <p:cNvSpPr txBox="true"/>
          <p:nvPr/>
        </p:nvSpPr>
        <p:spPr>
          <a:xfrm rot="0">
            <a:off x="1300930" y="404392"/>
            <a:ext cx="15686139"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Phân tích thiết kế hệ thống</a:t>
            </a:r>
          </a:p>
        </p:txBody>
      </p:sp>
      <p:sp>
        <p:nvSpPr>
          <p:cNvPr name="TextBox 6" id="6"/>
          <p:cNvSpPr txBox="true"/>
          <p:nvPr/>
        </p:nvSpPr>
        <p:spPr>
          <a:xfrm rot="0">
            <a:off x="1466638" y="2007207"/>
            <a:ext cx="15686139" cy="817372"/>
          </a:xfrm>
          <a:prstGeom prst="rect">
            <a:avLst/>
          </a:prstGeom>
        </p:spPr>
        <p:txBody>
          <a:bodyPr anchor="t" rtlCol="false" tIns="0" lIns="0" bIns="0" rIns="0">
            <a:spAutoFit/>
          </a:bodyPr>
          <a:lstStyle/>
          <a:p>
            <a:pPr>
              <a:lnSpc>
                <a:spcPts val="3104"/>
              </a:lnSpc>
            </a:pPr>
            <a:r>
              <a:rPr lang="en-US" sz="3200">
                <a:solidFill>
                  <a:srgbClr val="000000"/>
                </a:solidFill>
                <a:latin typeface="DM Sans Bold"/>
              </a:rPr>
              <a:t>Usecase quản lý dịch vụ</a:t>
            </a:r>
          </a:p>
          <a:p>
            <a:pPr marL="0" indent="0" lvl="1">
              <a:lnSpc>
                <a:spcPts val="310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466638" y="2664695"/>
            <a:ext cx="8396686" cy="3537290"/>
          </a:xfrm>
          <a:custGeom>
            <a:avLst/>
            <a:gdLst/>
            <a:ahLst/>
            <a:cxnLst/>
            <a:rect r="r" b="b" t="t" l="l"/>
            <a:pathLst>
              <a:path h="3537290" w="8396686">
                <a:moveTo>
                  <a:pt x="0" y="0"/>
                </a:moveTo>
                <a:lnTo>
                  <a:pt x="8396685" y="0"/>
                </a:lnTo>
                <a:lnTo>
                  <a:pt x="8396685" y="3537290"/>
                </a:lnTo>
                <a:lnTo>
                  <a:pt x="0" y="3537290"/>
                </a:lnTo>
                <a:lnTo>
                  <a:pt x="0" y="0"/>
                </a:lnTo>
                <a:close/>
              </a:path>
            </a:pathLst>
          </a:custGeom>
          <a:blipFill>
            <a:blip r:embed="rId3"/>
            <a:stretch>
              <a:fillRect l="0" t="0" r="0" b="0"/>
            </a:stretch>
          </a:blipFill>
        </p:spPr>
      </p:sp>
      <p:sp>
        <p:nvSpPr>
          <p:cNvPr name="Freeform 4" id="4"/>
          <p:cNvSpPr/>
          <p:nvPr/>
        </p:nvSpPr>
        <p:spPr>
          <a:xfrm flipH="false" flipV="false" rot="0">
            <a:off x="1466638" y="6240085"/>
            <a:ext cx="11323203" cy="3339433"/>
          </a:xfrm>
          <a:custGeom>
            <a:avLst/>
            <a:gdLst/>
            <a:ahLst/>
            <a:cxnLst/>
            <a:rect r="r" b="b" t="t" l="l"/>
            <a:pathLst>
              <a:path h="3339433" w="11323203">
                <a:moveTo>
                  <a:pt x="0" y="0"/>
                </a:moveTo>
                <a:lnTo>
                  <a:pt x="11323203" y="0"/>
                </a:lnTo>
                <a:lnTo>
                  <a:pt x="11323203" y="3339433"/>
                </a:lnTo>
                <a:lnTo>
                  <a:pt x="0" y="3339433"/>
                </a:lnTo>
                <a:lnTo>
                  <a:pt x="0" y="0"/>
                </a:lnTo>
                <a:close/>
              </a:path>
            </a:pathLst>
          </a:custGeom>
          <a:blipFill>
            <a:blip r:embed="rId4"/>
            <a:stretch>
              <a:fillRect l="0" t="0" r="0" b="0"/>
            </a:stretch>
          </a:blipFill>
        </p:spPr>
      </p:sp>
      <p:sp>
        <p:nvSpPr>
          <p:cNvPr name="TextBox 5" id="5"/>
          <p:cNvSpPr txBox="true"/>
          <p:nvPr/>
        </p:nvSpPr>
        <p:spPr>
          <a:xfrm rot="0">
            <a:off x="1300930" y="404392"/>
            <a:ext cx="15686139"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Phân tích thiết kế hệ thống</a:t>
            </a:r>
          </a:p>
        </p:txBody>
      </p:sp>
      <p:sp>
        <p:nvSpPr>
          <p:cNvPr name="TextBox 6" id="6"/>
          <p:cNvSpPr txBox="true"/>
          <p:nvPr/>
        </p:nvSpPr>
        <p:spPr>
          <a:xfrm rot="0">
            <a:off x="1466638" y="2202469"/>
            <a:ext cx="15686139" cy="426847"/>
          </a:xfrm>
          <a:prstGeom prst="rect">
            <a:avLst/>
          </a:prstGeom>
        </p:spPr>
        <p:txBody>
          <a:bodyPr anchor="t" rtlCol="false" tIns="0" lIns="0" bIns="0" rIns="0">
            <a:spAutoFit/>
          </a:bodyPr>
          <a:lstStyle/>
          <a:p>
            <a:pPr marL="0" indent="0" lvl="1">
              <a:lnSpc>
                <a:spcPts val="3104"/>
              </a:lnSpc>
              <a:spcBef>
                <a:spcPct val="0"/>
              </a:spcBef>
            </a:pPr>
            <a:r>
              <a:rPr lang="en-US" sz="3200">
                <a:solidFill>
                  <a:srgbClr val="000000"/>
                </a:solidFill>
                <a:latin typeface="DM Sans Bold"/>
              </a:rPr>
              <a:t>Usecase Booking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481855" y="2584320"/>
            <a:ext cx="10746605" cy="6740078"/>
          </a:xfrm>
          <a:custGeom>
            <a:avLst/>
            <a:gdLst/>
            <a:ahLst/>
            <a:cxnLst/>
            <a:rect r="r" b="b" t="t" l="l"/>
            <a:pathLst>
              <a:path h="6740078" w="10746605">
                <a:moveTo>
                  <a:pt x="0" y="0"/>
                </a:moveTo>
                <a:lnTo>
                  <a:pt x="10746605" y="0"/>
                </a:lnTo>
                <a:lnTo>
                  <a:pt x="10746605" y="6740078"/>
                </a:lnTo>
                <a:lnTo>
                  <a:pt x="0" y="6740078"/>
                </a:lnTo>
                <a:lnTo>
                  <a:pt x="0" y="0"/>
                </a:lnTo>
                <a:close/>
              </a:path>
            </a:pathLst>
          </a:custGeom>
          <a:blipFill>
            <a:blip r:embed="rId3"/>
            <a:stretch>
              <a:fillRect l="0" t="0" r="0" b="0"/>
            </a:stretch>
          </a:blipFill>
        </p:spPr>
      </p:sp>
      <p:sp>
        <p:nvSpPr>
          <p:cNvPr name="TextBox 4" id="4"/>
          <p:cNvSpPr txBox="true"/>
          <p:nvPr/>
        </p:nvSpPr>
        <p:spPr>
          <a:xfrm rot="0">
            <a:off x="1316148" y="305198"/>
            <a:ext cx="15686139"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Phân tích thiết kế hệ thống</a:t>
            </a:r>
          </a:p>
        </p:txBody>
      </p:sp>
      <p:sp>
        <p:nvSpPr>
          <p:cNvPr name="TextBox 5" id="5"/>
          <p:cNvSpPr txBox="true"/>
          <p:nvPr/>
        </p:nvSpPr>
        <p:spPr>
          <a:xfrm rot="0">
            <a:off x="1481855" y="1908013"/>
            <a:ext cx="15686139" cy="817372"/>
          </a:xfrm>
          <a:prstGeom prst="rect">
            <a:avLst/>
          </a:prstGeom>
        </p:spPr>
        <p:txBody>
          <a:bodyPr anchor="t" rtlCol="false" tIns="0" lIns="0" bIns="0" rIns="0">
            <a:spAutoFit/>
          </a:bodyPr>
          <a:lstStyle/>
          <a:p>
            <a:pPr>
              <a:lnSpc>
                <a:spcPts val="3104"/>
              </a:lnSpc>
            </a:pPr>
            <a:r>
              <a:rPr lang="en-US" sz="3200">
                <a:solidFill>
                  <a:srgbClr val="000000"/>
                </a:solidFill>
                <a:latin typeface="DM Sans Bold"/>
              </a:rPr>
              <a:t>Usecase quản lý loại phòng</a:t>
            </a:r>
          </a:p>
          <a:p>
            <a:pPr marL="0" indent="0" lvl="1">
              <a:lnSpc>
                <a:spcPts val="310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name="Freeform 3" id="3"/>
          <p:cNvSpPr/>
          <p:nvPr/>
        </p:nvSpPr>
        <p:spPr>
          <a:xfrm flipH="false" flipV="false" rot="0">
            <a:off x="1300930" y="2856504"/>
            <a:ext cx="10567398" cy="6500990"/>
          </a:xfrm>
          <a:custGeom>
            <a:avLst/>
            <a:gdLst/>
            <a:ahLst/>
            <a:cxnLst/>
            <a:rect r="r" b="b" t="t" l="l"/>
            <a:pathLst>
              <a:path h="6500990" w="10567398">
                <a:moveTo>
                  <a:pt x="0" y="0"/>
                </a:moveTo>
                <a:lnTo>
                  <a:pt x="10567399" y="0"/>
                </a:lnTo>
                <a:lnTo>
                  <a:pt x="10567399" y="6500990"/>
                </a:lnTo>
                <a:lnTo>
                  <a:pt x="0" y="6500990"/>
                </a:lnTo>
                <a:lnTo>
                  <a:pt x="0" y="0"/>
                </a:lnTo>
                <a:close/>
              </a:path>
            </a:pathLst>
          </a:custGeom>
          <a:blipFill>
            <a:blip r:embed="rId3"/>
            <a:stretch>
              <a:fillRect l="0" t="0" r="0" b="0"/>
            </a:stretch>
          </a:blipFill>
        </p:spPr>
      </p:sp>
      <p:sp>
        <p:nvSpPr>
          <p:cNvPr name="TextBox 4" id="4"/>
          <p:cNvSpPr txBox="true"/>
          <p:nvPr/>
        </p:nvSpPr>
        <p:spPr>
          <a:xfrm rot="0">
            <a:off x="1300930" y="404392"/>
            <a:ext cx="15686139"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Phân tích thiết kế hệ thống</a:t>
            </a:r>
          </a:p>
        </p:txBody>
      </p:sp>
      <p:sp>
        <p:nvSpPr>
          <p:cNvPr name="TextBox 5" id="5"/>
          <p:cNvSpPr txBox="true"/>
          <p:nvPr/>
        </p:nvSpPr>
        <p:spPr>
          <a:xfrm rot="0">
            <a:off x="1466638" y="2202469"/>
            <a:ext cx="15686139" cy="426847"/>
          </a:xfrm>
          <a:prstGeom prst="rect">
            <a:avLst/>
          </a:prstGeom>
        </p:spPr>
        <p:txBody>
          <a:bodyPr anchor="t" rtlCol="false" tIns="0" lIns="0" bIns="0" rIns="0">
            <a:spAutoFit/>
          </a:bodyPr>
          <a:lstStyle/>
          <a:p>
            <a:pPr marL="0" indent="0" lvl="1">
              <a:lnSpc>
                <a:spcPts val="3104"/>
              </a:lnSpc>
              <a:spcBef>
                <a:spcPct val="0"/>
              </a:spcBef>
            </a:pPr>
            <a:r>
              <a:rPr lang="en-US" sz="3200">
                <a:solidFill>
                  <a:srgbClr val="000000"/>
                </a:solidFill>
                <a:latin typeface="DM Sans Bold"/>
              </a:rPr>
              <a:t>Usecase quản lý phòng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DAF11ojBVcw</dc:identifier>
  <dcterms:modified xsi:type="dcterms:W3CDTF">2011-08-01T06:04:30Z</dcterms:modified>
  <cp:revision>1</cp:revision>
  <dc:title>Blue Doodle Project Presentation</dc:title>
</cp:coreProperties>
</file>